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859" r:id="rId2"/>
    <p:sldId id="1087" r:id="rId3"/>
    <p:sldId id="1088" r:id="rId4"/>
    <p:sldId id="1089" r:id="rId5"/>
    <p:sldId id="1090" r:id="rId6"/>
    <p:sldId id="1091" r:id="rId7"/>
    <p:sldId id="1092" r:id="rId8"/>
    <p:sldId id="1128" r:id="rId9"/>
    <p:sldId id="1122" r:id="rId10"/>
    <p:sldId id="1123" r:id="rId11"/>
    <p:sldId id="1124" r:id="rId12"/>
    <p:sldId id="1125" r:id="rId13"/>
    <p:sldId id="1129" r:id="rId14"/>
    <p:sldId id="1126" r:id="rId15"/>
    <p:sldId id="1127" r:id="rId16"/>
    <p:sldId id="1130" r:id="rId17"/>
    <p:sldId id="1093" r:id="rId18"/>
    <p:sldId id="1094" r:id="rId19"/>
    <p:sldId id="1131" r:id="rId20"/>
    <p:sldId id="1150" r:id="rId21"/>
    <p:sldId id="1151" r:id="rId22"/>
    <p:sldId id="1152" r:id="rId23"/>
    <p:sldId id="1153" r:id="rId24"/>
    <p:sldId id="1154" r:id="rId25"/>
    <p:sldId id="1155" r:id="rId26"/>
    <p:sldId id="1156" r:id="rId27"/>
    <p:sldId id="1097" r:id="rId28"/>
    <p:sldId id="1098" r:id="rId29"/>
    <p:sldId id="1157" r:id="rId30"/>
    <p:sldId id="1111" r:id="rId31"/>
    <p:sldId id="1158" r:id="rId32"/>
    <p:sldId id="1159" r:id="rId3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2</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原子结构与元素性质</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原子核外电子的运动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电子排布式的表示方法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常规方法：常根据构造原理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依次由低能级向高能级排列，如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号元素镓，首先排满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，再依次排满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原子序数大于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号元素，我们可以用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的基础上再填充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0121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电子云</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与原子轨道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用统计图示的方法来形象地描绘电子在原子核外空间出现机会的大小。用小点代表电子在核外空间区域出现的机会，小点的疏密与电子在该区域内出现的机会大小成正比。用小点的疏密来描述电子在原子核外空间出现的机会大小所得到的图形叫做电子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88757;FounderCES"/>
          <p:cNvPicPr/>
          <p:nvPr/>
        </p:nvPicPr>
        <p:blipFill>
          <a:blip r:embed="rId2"/>
          <a:stretch>
            <a:fillRect/>
          </a:stretch>
        </p:blipFill>
        <p:spPr>
          <a:xfrm>
            <a:off x="360854" y="889580"/>
            <a:ext cx="1354455" cy="359410"/>
          </a:xfrm>
          <a:prstGeom prst="rect">
            <a:avLst/>
          </a:prstGeom>
        </p:spPr>
      </p:pic>
    </p:spTree>
    <p:extLst>
      <p:ext uri="{BB962C8B-B14F-4D97-AF65-F5344CB8AC3E}">
        <p14:creationId xmlns:p14="http://schemas.microsoft.com/office/powerpoint/2010/main" val="1911889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原子轨道与能级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761801533"/>
              </p:ext>
            </p:extLst>
          </p:nvPr>
        </p:nvGraphicFramePr>
        <p:xfrm>
          <a:off x="343713" y="1916832"/>
          <a:ext cx="11502990" cy="2743200"/>
        </p:xfrm>
        <a:graphic>
          <a:graphicData uri="http://schemas.openxmlformats.org/drawingml/2006/table">
            <a:tbl>
              <a:tblPr firstRow="1" firstCol="1" bandRow="1"/>
              <a:tblGrid>
                <a:gridCol w="2300598">
                  <a:extLst>
                    <a:ext uri="{9D8B030D-6E8A-4147-A177-3AD203B41FA5}">
                      <a16:colId xmlns:a16="http://schemas.microsoft.com/office/drawing/2014/main" val="2910521619"/>
                    </a:ext>
                  </a:extLst>
                </a:gridCol>
                <a:gridCol w="2300598">
                  <a:extLst>
                    <a:ext uri="{9D8B030D-6E8A-4147-A177-3AD203B41FA5}">
                      <a16:colId xmlns:a16="http://schemas.microsoft.com/office/drawing/2014/main" val="3102708892"/>
                    </a:ext>
                  </a:extLst>
                </a:gridCol>
                <a:gridCol w="2300598">
                  <a:extLst>
                    <a:ext uri="{9D8B030D-6E8A-4147-A177-3AD203B41FA5}">
                      <a16:colId xmlns:a16="http://schemas.microsoft.com/office/drawing/2014/main" val="252364253"/>
                    </a:ext>
                  </a:extLst>
                </a:gridCol>
                <a:gridCol w="2300598">
                  <a:extLst>
                    <a:ext uri="{9D8B030D-6E8A-4147-A177-3AD203B41FA5}">
                      <a16:colId xmlns:a16="http://schemas.microsoft.com/office/drawing/2014/main" val="1865171263"/>
                    </a:ext>
                  </a:extLst>
                </a:gridCol>
                <a:gridCol w="2300598">
                  <a:extLst>
                    <a:ext uri="{9D8B030D-6E8A-4147-A177-3AD203B41FA5}">
                      <a16:colId xmlns:a16="http://schemas.microsoft.com/office/drawing/2014/main" val="2867513552"/>
                    </a:ext>
                  </a:extLst>
                </a:gridCol>
              </a:tblGrid>
              <a:tr h="54864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形状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伸展方向</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轨道数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可容纳的电子数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06193724"/>
                  </a:ext>
                </a:extLst>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球形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88996704"/>
                  </a:ext>
                </a:extLst>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纺锤形</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9610564"/>
                  </a:ext>
                </a:extLst>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52165117"/>
                  </a:ext>
                </a:extLst>
              </a:tr>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887164005"/>
                  </a:ext>
                </a:extLst>
              </a:tr>
            </a:tbl>
          </a:graphicData>
        </a:graphic>
      </p:graphicFrame>
      <p:sp>
        <p:nvSpPr>
          <p:cNvPr id="4" name="内容占位符 1"/>
          <p:cNvSpPr txBox="1">
            <a:spLocks/>
          </p:cNvSpPr>
          <p:nvPr/>
        </p:nvSpPr>
        <p:spPr bwMode="auto">
          <a:xfrm>
            <a:off x="360854" y="4725144"/>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原子轨道的伸展方向＝原子轨道数</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表示方法：原子轨道用表示电子层的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和表示原子轨道形状的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结合起来共同表示，如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1657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各电子层包含的原子轨道数目和可容纳的电子数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239353644"/>
              </p:ext>
            </p:extLst>
          </p:nvPr>
        </p:nvGraphicFramePr>
        <p:xfrm>
          <a:off x="343710" y="1361296"/>
          <a:ext cx="11502992" cy="3291840"/>
        </p:xfrm>
        <a:graphic>
          <a:graphicData uri="http://schemas.openxmlformats.org/drawingml/2006/table">
            <a:tbl>
              <a:tblPr firstRow="1" firstCol="1" bandRow="1"/>
              <a:tblGrid>
                <a:gridCol w="2875748">
                  <a:extLst>
                    <a:ext uri="{9D8B030D-6E8A-4147-A177-3AD203B41FA5}">
                      <a16:colId xmlns:a16="http://schemas.microsoft.com/office/drawing/2014/main" val="1537680476"/>
                    </a:ext>
                  </a:extLst>
                </a:gridCol>
                <a:gridCol w="2875748">
                  <a:extLst>
                    <a:ext uri="{9D8B030D-6E8A-4147-A177-3AD203B41FA5}">
                      <a16:colId xmlns:a16="http://schemas.microsoft.com/office/drawing/2014/main" val="1214316014"/>
                    </a:ext>
                  </a:extLst>
                </a:gridCol>
                <a:gridCol w="2875748">
                  <a:extLst>
                    <a:ext uri="{9D8B030D-6E8A-4147-A177-3AD203B41FA5}">
                      <a16:colId xmlns:a16="http://schemas.microsoft.com/office/drawing/2014/main" val="3283198902"/>
                    </a:ext>
                  </a:extLst>
                </a:gridCol>
                <a:gridCol w="2875748">
                  <a:extLst>
                    <a:ext uri="{9D8B030D-6E8A-4147-A177-3AD203B41FA5}">
                      <a16:colId xmlns:a16="http://schemas.microsoft.com/office/drawing/2014/main" val="1272526283"/>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电子层</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原子轨道数目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可容纳的电子数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8038476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1s</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36319899"/>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2p</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83228201"/>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3d</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68144746"/>
                  </a:ext>
                </a:extLst>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4d</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4f</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285789377"/>
                  </a:ext>
                </a:extLst>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9050" cap="flat" cmpd="sng" algn="ctr">
                      <a:solidFill>
                        <a:srgbClr val="39B97A"/>
                      </a:solidFill>
                      <a:prstDash val="solid"/>
                      <a:round/>
                      <a:headEnd type="none" w="med" len="med"/>
                      <a:tailEnd type="none" w="med" len="med"/>
                    </a:lnL>
                    <a:lnR w="19050" cap="flat" cmpd="sng" algn="ctr">
                      <a:solidFill>
                        <a:srgbClr val="39B97A"/>
                      </a:solidFill>
                      <a:prstDash val="solid"/>
                      <a:round/>
                      <a:headEnd type="none" w="med" len="med"/>
                      <a:tailEnd type="none" w="med" len="med"/>
                    </a:lnR>
                    <a:lnT w="19050" cap="flat" cmpd="sng" algn="ctr">
                      <a:solidFill>
                        <a:srgbClr val="39B97A"/>
                      </a:solidFill>
                      <a:prstDash val="solid"/>
                      <a:round/>
                      <a:headEnd type="none" w="med" len="med"/>
                      <a:tailEnd type="none" w="med" len="med"/>
                    </a:lnT>
                    <a:lnB w="1905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89660806"/>
                  </a:ext>
                </a:extLst>
              </a:tr>
            </a:tbl>
          </a:graphicData>
        </a:graphic>
      </p:graphicFrame>
      <p:sp>
        <p:nvSpPr>
          <p:cNvPr id="5" name="内容占位符 1"/>
          <p:cNvSpPr txBox="1">
            <a:spLocks/>
          </p:cNvSpPr>
          <p:nvPr/>
        </p:nvSpPr>
        <p:spPr bwMode="auto">
          <a:xfrm>
            <a:off x="361200" y="465313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电子层和形状均相同的原子轨道的能量相等，如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轨道的能量相等。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229839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泡利不相容原理</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、洪特规则、能量最低原理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泡利不相容原理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每个原子轨道最多容纳两个自旋状态不同的电子，称为泡利不相容原理。如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轨道上的电子排布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不能表示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88780;FounderCES"/>
          <p:cNvPicPr/>
          <p:nvPr/>
        </p:nvPicPr>
        <p:blipFill>
          <a:blip r:embed="rId2"/>
          <a:stretch>
            <a:fillRect/>
          </a:stretch>
        </p:blipFill>
        <p:spPr>
          <a:xfrm>
            <a:off x="360854" y="889580"/>
            <a:ext cx="1354455" cy="359410"/>
          </a:xfrm>
          <a:prstGeom prst="rect">
            <a:avLst/>
          </a:prstGeom>
        </p:spPr>
      </p:pic>
      <p:pic>
        <p:nvPicPr>
          <p:cNvPr id="5" name="图片 4"/>
          <p:cNvPicPr>
            <a:picLocks noChangeAspect="1"/>
          </p:cNvPicPr>
          <p:nvPr/>
        </p:nvPicPr>
        <p:blipFill>
          <a:blip r:embed="rId3"/>
          <a:stretch>
            <a:fillRect/>
          </a:stretch>
        </p:blipFill>
        <p:spPr>
          <a:xfrm>
            <a:off x="2998862" y="2416216"/>
            <a:ext cx="437035" cy="661622"/>
          </a:xfrm>
          <a:prstGeom prst="rect">
            <a:avLst/>
          </a:prstGeom>
        </p:spPr>
      </p:pic>
      <p:pic>
        <p:nvPicPr>
          <p:cNvPr id="6" name="图片 5"/>
          <p:cNvPicPr>
            <a:picLocks noChangeAspect="1"/>
          </p:cNvPicPr>
          <p:nvPr/>
        </p:nvPicPr>
        <p:blipFill>
          <a:blip r:embed="rId4"/>
          <a:stretch>
            <a:fillRect/>
          </a:stretch>
        </p:blipFill>
        <p:spPr>
          <a:xfrm>
            <a:off x="5456012" y="2419422"/>
            <a:ext cx="437035" cy="667690"/>
          </a:xfrm>
          <a:prstGeom prst="rect">
            <a:avLst/>
          </a:prstGeom>
        </p:spPr>
      </p:pic>
    </p:spTree>
    <p:extLst>
      <p:ext uri="{BB962C8B-B14F-4D97-AF65-F5344CB8AC3E}">
        <p14:creationId xmlns:p14="http://schemas.microsoft.com/office/powerpoint/2010/main" val="16353057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506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洪特规则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原子核外电子在能量相同的各个轨道上排布时，电子尽可能分占在不同的原子轨道上，且自旋状态相同，这样整个原子的能量最低，这个规则称为洪特规则。</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不能表示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洪特规则特例：当能量相同的原子轨道在全满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和全空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状态时，体系的能量最低，如：</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773960" y="2535891"/>
            <a:ext cx="1684403" cy="965117"/>
          </a:xfrm>
          <a:prstGeom prst="rect">
            <a:avLst/>
          </a:prstGeom>
        </p:spPr>
      </p:pic>
      <p:pic>
        <p:nvPicPr>
          <p:cNvPr id="4" name="图片 3"/>
          <p:cNvPicPr>
            <a:picLocks noChangeAspect="1"/>
          </p:cNvPicPr>
          <p:nvPr/>
        </p:nvPicPr>
        <p:blipFill>
          <a:blip r:embed="rId3"/>
          <a:stretch>
            <a:fillRect/>
          </a:stretch>
        </p:blipFill>
        <p:spPr>
          <a:xfrm>
            <a:off x="6449976" y="2535891"/>
            <a:ext cx="1684800" cy="959274"/>
          </a:xfrm>
          <a:prstGeom prst="rect">
            <a:avLst/>
          </a:prstGeom>
        </p:spPr>
      </p:pic>
      <p:pic>
        <p:nvPicPr>
          <p:cNvPr id="5" name="图片 4"/>
          <p:cNvPicPr>
            <a:picLocks noChangeAspect="1"/>
          </p:cNvPicPr>
          <p:nvPr/>
        </p:nvPicPr>
        <p:blipFill>
          <a:blip r:embed="rId4"/>
          <a:stretch>
            <a:fillRect/>
          </a:stretch>
        </p:blipFill>
        <p:spPr>
          <a:xfrm>
            <a:off x="8615486" y="2535891"/>
            <a:ext cx="1684800" cy="967087"/>
          </a:xfrm>
          <a:prstGeom prst="rect">
            <a:avLst/>
          </a:prstGeom>
        </p:spPr>
      </p:pic>
    </p:spTree>
    <p:extLst>
      <p:ext uri="{BB962C8B-B14F-4D97-AF65-F5344CB8AC3E}">
        <p14:creationId xmlns:p14="http://schemas.microsoft.com/office/powerpoint/2010/main" val="2949081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能量最低原理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原子核外电子先占据能量低的轨道，然后依次进入能量较高的轨道，这样使整个原子处于能量最低的状态，从而满足能量最低原理。如图为构造原理示意图。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68.jpg" descr="id:2147488822;FounderCES"/>
          <p:cNvPicPr/>
          <p:nvPr/>
        </p:nvPicPr>
        <p:blipFill>
          <a:blip r:embed="rId2"/>
          <a:stretch>
            <a:fillRect/>
          </a:stretch>
        </p:blipFill>
        <p:spPr>
          <a:xfrm>
            <a:off x="4059043" y="2492896"/>
            <a:ext cx="4089470" cy="3979694"/>
          </a:xfrm>
          <a:prstGeom prst="rect">
            <a:avLst/>
          </a:prstGeom>
        </p:spPr>
      </p:pic>
    </p:spTree>
    <p:extLst>
      <p:ext uri="{BB962C8B-B14F-4D97-AF65-F5344CB8AC3E}">
        <p14:creationId xmlns:p14="http://schemas.microsoft.com/office/powerpoint/2010/main" val="135418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387"/>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排布式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能级交错</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依据构造原理，绝大多数基态原子核外电子的排布都遵循：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zh-CN" altLang="zh-CN" b="1" dirty="0">
                <a:solidFill>
                  <a:srgbClr val="000000"/>
                </a:solidFill>
                <a:latin typeface="+mn-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smtClean="0">
                <a:solidFill>
                  <a:srgbClr val="000000"/>
                </a:solidFill>
                <a:latin typeface="+mn-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 </a:t>
            </a:r>
            <a:r>
              <a:rPr lang="zh-CN" altLang="zh-CN" b="1" dirty="0" smtClean="0">
                <a:solidFill>
                  <a:srgbClr val="000000"/>
                </a:solidFill>
                <a:latin typeface="+mn-ea"/>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zh-CN" altLang="zh-CN" b="1" dirty="0">
                <a:solidFill>
                  <a:srgbClr val="000000"/>
                </a:solidFill>
                <a:latin typeface="+mn-ea"/>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但部分过渡金属元素基态原子的电子排布不符合构造原理。如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的最后两个能级的电子排布式分别为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当出现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能级时，电子按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的顺序填充电子，当出现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能级时，电子按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的顺序填充电子。从第三能层开始，各能级能量高低不完全符合能层顺序，产生了能级交错排列，即产生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能级交错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现象。要特别记忆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这一能级交错现象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8554;FounderCES"/>
          <p:cNvPicPr/>
          <p:nvPr/>
        </p:nvPicPr>
        <p:blipFill>
          <a:blip r:embed="rId2">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3"/>
          <a:stretch>
            <a:fillRect/>
          </a:stretch>
        </p:blipFill>
        <p:spPr>
          <a:xfrm>
            <a:off x="343444" y="1494847"/>
            <a:ext cx="1024890" cy="359410"/>
          </a:xfrm>
          <a:prstGeom prst="rect">
            <a:avLst/>
          </a:prstGeom>
        </p:spPr>
      </p:pic>
    </p:spTree>
    <p:extLst>
      <p:ext uri="{BB962C8B-B14F-4D97-AF65-F5344CB8AC3E}">
        <p14:creationId xmlns:p14="http://schemas.microsoft.com/office/powerpoint/2010/main" val="1334638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电子排布式的书写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前三周期主族元素可以根据最外层电子数书写，如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的最外层电子数为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，其排布式为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第四周期的元素，要熟记元素名称，然后从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开始数，数到几，就可以写成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＋几个电子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，从钾开始数到铁为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，其排布式为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，从钾开始数到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，其排布式为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离子核外电子排布式的书写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写出原子的电子排布式，再根据得失电子情况进行调整。对于主族元素的原子来说，原子失去电子时，一般只失去最外层电子，而过渡元素的原子可能还会进一步失去内层电子；原子得到电子时，一般总是填充到最外层未填满的能级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08022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要求填空。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下列基态微粒的电子排布中未成对电子数最多的是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err="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88575;FounderCES"/>
          <p:cNvPicPr/>
          <p:nvPr/>
        </p:nvPicPr>
        <p:blipFill>
          <a:blip r:embed="rId2"/>
          <a:stretch>
            <a:fillRect/>
          </a:stretch>
        </p:blipFill>
        <p:spPr>
          <a:xfrm>
            <a:off x="343098" y="889580"/>
            <a:ext cx="1116965" cy="359410"/>
          </a:xfrm>
          <a:prstGeom prst="rect">
            <a:avLst/>
          </a:prstGeom>
        </p:spPr>
      </p:pic>
      <p:sp>
        <p:nvSpPr>
          <p:cNvPr id="4" name="内容占位符 1"/>
          <p:cNvSpPr txBox="1">
            <a:spLocks/>
          </p:cNvSpPr>
          <p:nvPr/>
        </p:nvSpPr>
        <p:spPr bwMode="auto">
          <a:xfrm>
            <a:off x="347235" y="2488993"/>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3"/>
          <a:stretch>
            <a:fillRect/>
          </a:stretch>
        </p:blipFill>
        <p:spPr>
          <a:xfrm>
            <a:off x="347235" y="2632453"/>
            <a:ext cx="1009650" cy="359410"/>
          </a:xfrm>
          <a:prstGeom prst="rect">
            <a:avLst/>
          </a:prstGeom>
        </p:spPr>
      </p:pic>
      <p:sp>
        <p:nvSpPr>
          <p:cNvPr id="6" name="内容占位符 1"/>
          <p:cNvSpPr txBox="1">
            <a:spLocks/>
          </p:cNvSpPr>
          <p:nvPr/>
        </p:nvSpPr>
        <p:spPr bwMode="auto">
          <a:xfrm>
            <a:off x="360854" y="318491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的基态原子或离子的外围电子排布式分别为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未成对电子数分别为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原子的未成对电子数最多。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4"/>
          <a:stretch>
            <a:fillRect/>
          </a:stretch>
        </p:blipFill>
        <p:spPr>
          <a:xfrm>
            <a:off x="360854" y="3328376"/>
            <a:ext cx="1009650" cy="359410"/>
          </a:xfrm>
          <a:prstGeom prst="rect">
            <a:avLst/>
          </a:prstGeom>
        </p:spPr>
      </p:pic>
    </p:spTree>
    <p:extLst>
      <p:ext uri="{BB962C8B-B14F-4D97-AF65-F5344CB8AC3E}">
        <p14:creationId xmlns:p14="http://schemas.microsoft.com/office/powerpoint/2010/main" val="3858463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导引图.eps" descr="id:2147488385;FounderCES"/>
          <p:cNvPicPr/>
          <p:nvPr/>
        </p:nvPicPr>
        <p:blipFill>
          <a:blip r:embed="rId2">
            <a:clrChange>
              <a:clrFrom>
                <a:srgbClr val="000000">
                  <a:alpha val="0"/>
                </a:srgbClr>
              </a:clrFrom>
              <a:clrTo>
                <a:srgbClr val="000000">
                  <a:alpha val="0"/>
                </a:srgbClr>
              </a:clrTo>
            </a:clrChange>
          </a:blip>
          <a:stretch>
            <a:fillRect/>
          </a:stretch>
        </p:blipFill>
        <p:spPr>
          <a:xfrm>
            <a:off x="3702209" y="746948"/>
            <a:ext cx="4785995" cy="539750"/>
          </a:xfrm>
          <a:prstGeom prst="rect">
            <a:avLst/>
          </a:prstGeom>
        </p:spPr>
      </p:pic>
      <p:pic>
        <p:nvPicPr>
          <p:cNvPr id="5" name="JG2.eps" descr="id:2147488715;FounderCES"/>
          <p:cNvPicPr/>
          <p:nvPr/>
        </p:nvPicPr>
        <p:blipFill rotWithShape="1">
          <a:blip r:embed="rId3"/>
          <a:srcRect b="28001"/>
          <a:stretch/>
        </p:blipFill>
        <p:spPr>
          <a:xfrm>
            <a:off x="2638822" y="1417071"/>
            <a:ext cx="7128792" cy="5195889"/>
          </a:xfrm>
          <a:prstGeom prst="rect">
            <a:avLst/>
          </a:prstGeom>
        </p:spPr>
      </p:pic>
      <p:pic>
        <p:nvPicPr>
          <p:cNvPr id="3" name="图片 2"/>
          <p:cNvPicPr>
            <a:picLocks noChangeAspect="1"/>
          </p:cNvPicPr>
          <p:nvPr/>
        </p:nvPicPr>
        <p:blipFill>
          <a:blip r:embed="rId4"/>
          <a:stretch>
            <a:fillRect/>
          </a:stretch>
        </p:blipFill>
        <p:spPr>
          <a:xfrm>
            <a:off x="3070870" y="6021288"/>
            <a:ext cx="476250" cy="591672"/>
          </a:xfrm>
          <a:prstGeom prst="rect">
            <a:avLst/>
          </a:prstGeom>
        </p:spPr>
      </p:pic>
    </p:spTree>
    <p:extLst>
      <p:ext uri="{BB962C8B-B14F-4D97-AF65-F5344CB8AC3E}">
        <p14:creationId xmlns:p14="http://schemas.microsoft.com/office/powerpoint/2010/main" val="2589507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与铜同周期的所有元素的基态原子中，未成对电子数与铜原子相同的元素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47235" y="1916832"/>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4</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2"/>
          <a:stretch>
            <a:fillRect/>
          </a:stretch>
        </p:blipFill>
        <p:spPr>
          <a:xfrm>
            <a:off x="347235" y="2060292"/>
            <a:ext cx="1009650" cy="359410"/>
          </a:xfrm>
          <a:prstGeom prst="rect">
            <a:avLst/>
          </a:prstGeom>
        </p:spPr>
      </p:pic>
      <p:sp>
        <p:nvSpPr>
          <p:cNvPr id="6" name="内容占位符 1"/>
          <p:cNvSpPr txBox="1">
            <a:spLocks/>
          </p:cNvSpPr>
          <p:nvPr/>
        </p:nvSpPr>
        <p:spPr bwMode="auto">
          <a:xfrm>
            <a:off x="360854" y="261275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素基态原子的外围电子排布式为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个未成对电子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位于第四周期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第四周期元素基态原子未成对电子数为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外还有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3"/>
          <a:stretch>
            <a:fillRect/>
          </a:stretch>
        </p:blipFill>
        <p:spPr>
          <a:xfrm>
            <a:off x="360854" y="2756215"/>
            <a:ext cx="1009650" cy="359410"/>
          </a:xfrm>
          <a:prstGeom prst="rect">
            <a:avLst/>
          </a:prstGeom>
        </p:spPr>
      </p:pic>
    </p:spTree>
    <p:extLst>
      <p:ext uri="{BB962C8B-B14F-4D97-AF65-F5344CB8AC3E}">
        <p14:creationId xmlns:p14="http://schemas.microsoft.com/office/powerpoint/2010/main" val="33886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基态铬原子的外围电子排布式是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，这样排布使整个体系能量最低，原因是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47235" y="1916832"/>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3d</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轨道上的电子均为半充满稳定</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2"/>
          <a:stretch>
            <a:fillRect/>
          </a:stretch>
        </p:blipFill>
        <p:spPr>
          <a:xfrm>
            <a:off x="347235" y="2060292"/>
            <a:ext cx="1009650" cy="359410"/>
          </a:xfrm>
          <a:prstGeom prst="rect">
            <a:avLst/>
          </a:prstGeom>
        </p:spPr>
      </p:pic>
      <p:sp>
        <p:nvSpPr>
          <p:cNvPr id="6" name="内容占位符 1"/>
          <p:cNvSpPr txBox="1">
            <a:spLocks/>
          </p:cNvSpPr>
          <p:nvPr/>
        </p:nvSpPr>
        <p:spPr bwMode="auto">
          <a:xfrm>
            <a:off x="360854" y="261275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铬原子的外围电子排布式为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轨道上的</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电子均为半充满状态时</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原子能量最低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3"/>
          <a:stretch>
            <a:fillRect/>
          </a:stretch>
        </p:blipFill>
        <p:spPr>
          <a:xfrm>
            <a:off x="360854" y="2756215"/>
            <a:ext cx="1009650" cy="359410"/>
          </a:xfrm>
          <a:prstGeom prst="rect">
            <a:avLst/>
          </a:prstGeom>
        </p:spPr>
      </p:pic>
    </p:spTree>
    <p:extLst>
      <p:ext uri="{BB962C8B-B14F-4D97-AF65-F5344CB8AC3E}">
        <p14:creationId xmlns:p14="http://schemas.microsoft.com/office/powerpoint/2010/main" val="203327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基态砷原子的外围电子排布式为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，其原子核外有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个电子层，</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个原子轨道，达到全充满状态的原子轨道个数是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，与其同周期的元素，基态原子与砷原子未成对电子数相同的元素还有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47235" y="2492896"/>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2"/>
          <a:stretch>
            <a:fillRect/>
          </a:stretch>
        </p:blipFill>
        <p:spPr>
          <a:xfrm>
            <a:off x="347235" y="2636356"/>
            <a:ext cx="1009650" cy="359410"/>
          </a:xfrm>
          <a:prstGeom prst="rect">
            <a:avLst/>
          </a:prstGeom>
        </p:spPr>
      </p:pic>
      <p:sp>
        <p:nvSpPr>
          <p:cNvPr id="6" name="内容占位符 1"/>
          <p:cNvSpPr txBox="1">
            <a:spLocks/>
          </p:cNvSpPr>
          <p:nvPr/>
        </p:nvSpPr>
        <p:spPr bwMode="auto">
          <a:xfrm>
            <a:off x="360854" y="318881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砷</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的原子序数为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基态砷原子的电子排布式为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个原子轨道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达到全充满状态的原子轨道个数为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基态砷原子核外有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个未成对电子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第四周期元素基态原子未成对电子数为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的原子外围电子排布式为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即除砷外还有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种元素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3"/>
          <a:stretch>
            <a:fillRect/>
          </a:stretch>
        </p:blipFill>
        <p:spPr>
          <a:xfrm>
            <a:off x="360854" y="3332279"/>
            <a:ext cx="1009650" cy="359410"/>
          </a:xfrm>
          <a:prstGeom prst="rect">
            <a:avLst/>
          </a:prstGeom>
        </p:spPr>
      </p:pic>
    </p:spTree>
    <p:extLst>
      <p:ext uri="{BB962C8B-B14F-4D97-AF65-F5344CB8AC3E}">
        <p14:creationId xmlns:p14="http://schemas.microsoft.com/office/powerpoint/2010/main" val="147182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短周期元素中，原子处于基态时具有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个未成对电子的元素共有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47235" y="1412776"/>
            <a:ext cx="11499467"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rPr>
              <a:t>7</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2"/>
          <a:stretch>
            <a:fillRect/>
          </a:stretch>
        </p:blipFill>
        <p:spPr>
          <a:xfrm>
            <a:off x="347235" y="1556236"/>
            <a:ext cx="1009650" cy="359410"/>
          </a:xfrm>
          <a:prstGeom prst="rect">
            <a:avLst/>
          </a:prstGeom>
        </p:spPr>
      </p:pic>
      <p:sp>
        <p:nvSpPr>
          <p:cNvPr id="6" name="内容占位符 1"/>
          <p:cNvSpPr txBox="1">
            <a:spLocks/>
          </p:cNvSpPr>
          <p:nvPr/>
        </p:nvSpPr>
        <p:spPr bwMode="auto">
          <a:xfrm>
            <a:off x="360854" y="210869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周期元素中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原子处于基态时具有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个未成对电子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其外围电子排布应为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号元素中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种元素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8610;FounderCES"/>
          <p:cNvPicPr/>
          <p:nvPr/>
        </p:nvPicPr>
        <p:blipFill>
          <a:blip r:embed="rId3"/>
          <a:stretch>
            <a:fillRect/>
          </a:stretch>
        </p:blipFill>
        <p:spPr>
          <a:xfrm>
            <a:off x="360854" y="2252159"/>
            <a:ext cx="1009650" cy="359410"/>
          </a:xfrm>
          <a:prstGeom prst="rect">
            <a:avLst/>
          </a:prstGeom>
        </p:spPr>
      </p:pic>
    </p:spTree>
    <p:extLst>
      <p:ext uri="{BB962C8B-B14F-4D97-AF65-F5344CB8AC3E}">
        <p14:creationId xmlns:p14="http://schemas.microsoft.com/office/powerpoint/2010/main" val="4000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3402132"/>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简单离子电子排布式的书写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先写原子的电子排布式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然后根据得失电子情况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将原子的电子排布式改为离子的电子排布式。例如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个电子得到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再减去</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由外层向内层依次失去电子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名师点拨.eps" descr="id:2147488864;FounderCES"/>
          <p:cNvPicPr/>
          <p:nvPr/>
        </p:nvPicPr>
        <p:blipFill>
          <a:blip r:embed="rId3"/>
          <a:stretch>
            <a:fillRect/>
          </a:stretch>
        </p:blipFill>
        <p:spPr>
          <a:xfrm>
            <a:off x="369923" y="889580"/>
            <a:ext cx="1540510" cy="359410"/>
          </a:xfrm>
          <a:prstGeom prst="rect">
            <a:avLst/>
          </a:prstGeom>
        </p:spPr>
      </p:pic>
    </p:spTree>
    <p:extLst>
      <p:ext uri="{BB962C8B-B14F-4D97-AF65-F5344CB8AC3E}">
        <p14:creationId xmlns:p14="http://schemas.microsoft.com/office/powerpoint/2010/main" val="2209789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5130324"/>
          </a:xfrm>
          <a:prstGeom prst="rect">
            <a:avLst/>
          </a:prstGeom>
        </p:spPr>
      </p:pic>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外围电子排布式的书写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主族元素原子最外层电子排布式即为外围电子排布式。如钙的外围电子排布式为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溴的外围电子排布式为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第四周期的过渡元素原子次外层电子常常参与成键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其外围电子包括</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轨道上的电子。如铬的外围电子排布式为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铜的外围电子排布式为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电子式、原子结构示意图、电子排布式、外围电子排布式、轨道表示式均能反映原子结构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其中轨道表示式不仅能表示出原子的核外电子排布的电子层、能级和原子轨道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还能表示出这些电子的自旋状态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其对电子运动状态的四个方面都进行了描述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最为详尽</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11515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2970084"/>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元素基态原子中未成对电子数目的判断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ⅢA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个未成对电子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ⅣA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个未成对电子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ⅤA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个未成对电子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主族元素原子中未成对电子数最多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族</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不含未成对电子。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号元素基态原子中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未成对电子数最多的为</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个未成对电子</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876491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排布的规则与原理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基态原子核外电子排布的三个原理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能量最低原理：电子总是先占有能量最低的轨道，然后依次进入能量较高的轨道，使整个原子的能量处于最低状态。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泡利不相容原理：在一个原子轨道中，最多只能容纳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个电子，并且这两个电子的自旋状态相反。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洪特规则：当电子排布在同一能级的不同轨道时，基态原子中的电子总是优先单独占据一个轨道，并且自旋状态相同。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2"/>
          <a:stretch>
            <a:fillRect/>
          </a:stretch>
        </p:blipFill>
        <p:spPr>
          <a:xfrm>
            <a:off x="343098" y="889580"/>
            <a:ext cx="1024890" cy="359410"/>
          </a:xfrm>
          <a:prstGeom prst="rect">
            <a:avLst/>
          </a:prstGeom>
        </p:spPr>
      </p:pic>
    </p:spTree>
    <p:extLst>
      <p:ext uri="{BB962C8B-B14F-4D97-AF65-F5344CB8AC3E}">
        <p14:creationId xmlns:p14="http://schemas.microsoft.com/office/powerpoint/2010/main" val="2714080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基态原子的能量最低，故基态原子的电子排布是能量最低的原子轨道组合。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基态氦原子不存在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的状态，但氦处于激发态时可能会存在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电子的运动状态由能层、能级、原子轨道、自旋状态进行描述，在同一个原子中，不可能存在运动状态完全相同的两个电子。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5095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48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说法错误的是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电子的能量可能低于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电子的能量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违反了洪特规则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电子排布式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违反了能量最低原理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电子排布式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违反了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泡利不相容原理</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74826"/>
              </a:xfrm>
              <a:blipFill>
                <a:blip r:embed="rId2"/>
                <a:stretch>
                  <a:fillRect l="-796" b="-1695"/>
                </a:stretch>
              </a:blipFill>
            </p:spPr>
            <p:txBody>
              <a:bodyPr/>
              <a:lstStyle/>
              <a:p>
                <a:r>
                  <a:rPr lang="zh-CN" altLang="en-US">
                    <a:noFill/>
                  </a:rPr>
                  <a:t> </a:t>
                </a:r>
              </a:p>
            </p:txBody>
          </p:sp>
        </mc:Fallback>
      </mc:AlternateContent>
      <p:pic>
        <p:nvPicPr>
          <p:cNvPr id="3" name="24典例2.eps" descr="id:2147488652;FounderCES"/>
          <p:cNvPicPr/>
          <p:nvPr/>
        </p:nvPicPr>
        <p:blipFill>
          <a:blip r:embed="rId3"/>
          <a:stretch>
            <a:fillRect/>
          </a:stretch>
        </p:blipFill>
        <p:spPr>
          <a:xfrm>
            <a:off x="343098" y="889580"/>
            <a:ext cx="1116965" cy="359410"/>
          </a:xfrm>
          <a:prstGeom prst="rect">
            <a:avLst/>
          </a:prstGeom>
        </p:spPr>
      </p:pic>
      <p:sp>
        <p:nvSpPr>
          <p:cNvPr id="4" name="内容占位符 1"/>
          <p:cNvSpPr txBox="1">
            <a:spLocks/>
          </p:cNvSpPr>
          <p:nvPr/>
        </p:nvSpPr>
        <p:spPr bwMode="auto">
          <a:xfrm>
            <a:off x="347235" y="3573016"/>
            <a:ext cx="11499467"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88638;FounderCES"/>
          <p:cNvPicPr/>
          <p:nvPr/>
        </p:nvPicPr>
        <p:blipFill>
          <a:blip r:embed="rId4"/>
          <a:stretch>
            <a:fillRect/>
          </a:stretch>
        </p:blipFill>
        <p:spPr>
          <a:xfrm>
            <a:off x="347235" y="3716476"/>
            <a:ext cx="1009650" cy="359410"/>
          </a:xfrm>
          <a:prstGeom prst="rect">
            <a:avLst/>
          </a:prstGeom>
        </p:spPr>
      </p:pic>
    </p:spTree>
    <p:extLst>
      <p:ext uri="{BB962C8B-B14F-4D97-AF65-F5344CB8AC3E}">
        <p14:creationId xmlns:p14="http://schemas.microsoft.com/office/powerpoint/2010/main" val="366979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JG2.eps" descr="id:2147488715;FounderCES"/>
          <p:cNvPicPr/>
          <p:nvPr/>
        </p:nvPicPr>
        <p:blipFill rotWithShape="1">
          <a:blip r:embed="rId2"/>
          <a:srcRect l="19200" t="74999"/>
          <a:stretch/>
        </p:blipFill>
        <p:spPr>
          <a:xfrm>
            <a:off x="3718942" y="2564904"/>
            <a:ext cx="6666758" cy="2088232"/>
          </a:xfrm>
          <a:prstGeom prst="rect">
            <a:avLst/>
          </a:prstGeom>
        </p:spPr>
      </p:pic>
      <p:pic>
        <p:nvPicPr>
          <p:cNvPr id="4" name="JG2.eps" descr="id:2147488715;FounderCES"/>
          <p:cNvPicPr/>
          <p:nvPr/>
        </p:nvPicPr>
        <p:blipFill rotWithShape="1">
          <a:blip r:embed="rId2"/>
          <a:srcRect t="50368" r="78027" b="38500"/>
          <a:stretch/>
        </p:blipFill>
        <p:spPr>
          <a:xfrm>
            <a:off x="2062758" y="3284984"/>
            <a:ext cx="1800200" cy="923226"/>
          </a:xfrm>
          <a:prstGeom prst="rect">
            <a:avLst/>
          </a:prstGeom>
        </p:spPr>
      </p:pic>
    </p:spTree>
    <p:extLst>
      <p:ext uri="{BB962C8B-B14F-4D97-AF65-F5344CB8AC3E}">
        <p14:creationId xmlns:p14="http://schemas.microsoft.com/office/powerpoint/2010/main" val="10695325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的能量与电子层、能级有关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电子的能量一定高于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电子的能量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根据洪特规则知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能级上的两个电子应排在两个不同的轨道上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根据能量最低原理知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电子先排能量低的轨道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后排能量高的轨道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故应先排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的电子排布式应为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根据泡利不相容原理知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轨道最多容纳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2"/>
          <a:stretch>
            <a:fillRect/>
          </a:stretch>
        </p:blipFill>
        <p:spPr>
          <a:xfrm>
            <a:off x="360854" y="889580"/>
            <a:ext cx="1009650" cy="359410"/>
          </a:xfrm>
          <a:prstGeom prst="rect">
            <a:avLst/>
          </a:prstGeom>
        </p:spPr>
      </p:pic>
    </p:spTree>
    <p:extLst>
      <p:ext uri="{BB962C8B-B14F-4D97-AF65-F5344CB8AC3E}">
        <p14:creationId xmlns:p14="http://schemas.microsoft.com/office/powerpoint/2010/main" val="2021804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3618156"/>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5748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结构示意图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能直观地反映核内的质子数、核外的电子层数及各层上的电子数。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核组成式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侧重于表示原子核的结构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它能告诉我们该原子的核内质子数、核外电子数以及质量数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但不能反映核外电子的排布情况。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能直观地反映核外电子的能层、能级和各能级上的电子数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但不能表示原子核的情况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也不能表示各个电子的运动状态</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57485"/>
              </a:xfrm>
              <a:blipFill>
                <a:blip r:embed="rId3"/>
                <a:stretch>
                  <a:fillRect l="-796" r="-849" b="-352"/>
                </a:stretch>
              </a:blipFill>
            </p:spPr>
            <p:txBody>
              <a:bodyPr/>
              <a:lstStyle/>
              <a:p>
                <a:r>
                  <a:rPr lang="zh-CN" altLang="en-US">
                    <a:noFill/>
                  </a:rPr>
                  <a:t> </a:t>
                </a:r>
              </a:p>
            </p:txBody>
          </p:sp>
        </mc:Fallback>
      </mc:AlternateContent>
      <p:pic>
        <p:nvPicPr>
          <p:cNvPr id="5" name="名师点拨.eps" descr="id:2147488864;FounderCES"/>
          <p:cNvPicPr/>
          <p:nvPr/>
        </p:nvPicPr>
        <p:blipFill>
          <a:blip r:embed="rId4"/>
          <a:stretch>
            <a:fillRect/>
          </a:stretch>
        </p:blipFill>
        <p:spPr>
          <a:xfrm>
            <a:off x="369923" y="889580"/>
            <a:ext cx="1540510" cy="359410"/>
          </a:xfrm>
          <a:prstGeom prst="rect">
            <a:avLst/>
          </a:prstGeom>
        </p:spPr>
      </p:pic>
    </p:spTree>
    <p:extLst>
      <p:ext uri="{BB962C8B-B14F-4D97-AF65-F5344CB8AC3E}">
        <p14:creationId xmlns:p14="http://schemas.microsoft.com/office/powerpoint/2010/main" val="32480387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746948"/>
            <a:ext cx="11485848" cy="2970084"/>
          </a:xfrm>
          <a:prstGeom prst="rect">
            <a:avLst/>
          </a:prstGeom>
        </p:spPr>
      </p:pic>
      <p:sp>
        <p:nvSpPr>
          <p:cNvPr id="2" name="内容占位符 1"/>
          <p:cNvSpPr>
            <a:spLocks noGrp="1"/>
          </p:cNvSpPr>
          <p:nvPr>
            <p:ph idx="1"/>
          </p:nvPr>
        </p:nvSpPr>
        <p:spPr>
          <a:xfrm>
            <a:off x="360854" y="746120"/>
            <a:ext cx="11485848" cy="2792239"/>
          </a:xfrm>
        </p:spPr>
        <p:txBody>
          <a:bodyPr/>
          <a:lstStyle/>
          <a:p>
            <a:pPr lvl="0"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电子轨道表示式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能反映各轨道的能量高低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各轨道上的电子分布情况及自旋</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外围电子排布式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原子的电子排布式为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外围电子排布式为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3d</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。外围电子排布式能反映基态原子的能层数、参与成键的电子数以及最外层电子数。</a:t>
            </a:r>
            <a:endPar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413804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9646"/>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电子层</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与原子轨道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：在含有多个核外电子的原子中，电子的能量往往是不同的。人们根据电子能量差异和主要运动区域的不同，认为原子核外电子处于不同的电子层上。习惯上人们用英文字母</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表示电子层。原子中由内向外的电子层数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可依次取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等正整数，对应的电子层符号分别为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和量子力学研究表明，处于同一电子层的原子核外电子，可以在不同类型的原子轨道上运动，其能量也不相同，故可将同一电子层进一步划分为不同的能级。轨道的类型不同，能量不同，形状也不同。人们常用小写的英文字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分别表示不同形状的轨道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8399;FounderCES"/>
          <p:cNvPicPr/>
          <p:nvPr/>
        </p:nvPicPr>
        <p:blipFill>
          <a:blip r:embed="rId2">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3"/>
          <a:stretch>
            <a:fillRect/>
          </a:stretch>
        </p:blipFill>
        <p:spPr>
          <a:xfrm>
            <a:off x="348222" y="1493106"/>
            <a:ext cx="1302385" cy="359410"/>
          </a:xfrm>
          <a:prstGeom prst="rect">
            <a:avLst/>
          </a:prstGeom>
        </p:spPr>
      </p:pic>
    </p:spTree>
    <p:extLst>
      <p:ext uri="{BB962C8B-B14F-4D97-AF65-F5344CB8AC3E}">
        <p14:creationId xmlns:p14="http://schemas.microsoft.com/office/powerpoint/2010/main" val="1447154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电子层中各原子轨道的能量关系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电子层或原子轨道的能量关系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相同电子层，不同原子轨道：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形状相同的原子轨道，不同电子层：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不同电子层、不同原子轨道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即能级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的能量高低顺序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存在能级交错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56744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基态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与激发态</a:t>
            </a:r>
            <a:r>
              <a:rPr lang="zh-CN" altLang="zh-CN" b="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原子光谱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基态原子与激发态原子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基态原子：处于能量最低状态的原子。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激发态原子：基态原子吸收能量，电子从能量较低的轨道跃迁到能量较高的轨道上，变为激发态原子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8420;FounderCES"/>
          <p:cNvPicPr/>
          <p:nvPr/>
        </p:nvPicPr>
        <p:blipFill>
          <a:blip r:embed="rId2"/>
          <a:stretch>
            <a:fillRect/>
          </a:stretch>
        </p:blipFill>
        <p:spPr>
          <a:xfrm>
            <a:off x="360854" y="889580"/>
            <a:ext cx="1354455" cy="359410"/>
          </a:xfrm>
          <a:prstGeom prst="rect">
            <a:avLst/>
          </a:prstGeom>
        </p:spPr>
      </p:pic>
    </p:spTree>
    <p:extLst>
      <p:ext uri="{BB962C8B-B14F-4D97-AF65-F5344CB8AC3E}">
        <p14:creationId xmlns:p14="http://schemas.microsoft.com/office/powerpoint/2010/main" val="3125364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原子光谱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原子中的电子从能量较高的轨道跃迁到能量较低的轨道时，放出光子，将发出的光通过棱镜就得到原子发射光谱。将特定波长范围的光通过某种物质的蒸气，原子中的电子吸收光子，从能量较低的轨道跃迁到能量较高的轨道上，然后将透过光通过棱镜，就得到原子吸收光谱。不同元素的原子中电子发生跃迁时吸收或放出的光是不同的，可以用光谱仪摄取各种元素的原子的发射光谱或吸收光谱。在现代化学中，人们可通过原子发射光谱或吸收光谱来检测元素，称为光谱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943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光谱的成因及分类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5sysj462.jpg" descr="id:2147488743;FounderCES"/>
          <p:cNvPicPr/>
          <p:nvPr/>
        </p:nvPicPr>
        <p:blipFill>
          <a:blip r:embed="rId2"/>
          <a:stretch>
            <a:fillRect/>
          </a:stretch>
        </p:blipFill>
        <p:spPr>
          <a:xfrm>
            <a:off x="2597760" y="1412776"/>
            <a:ext cx="7012036" cy="2756951"/>
          </a:xfrm>
          <a:prstGeom prst="rect">
            <a:avLst/>
          </a:prstGeom>
        </p:spPr>
      </p:pic>
    </p:spTree>
    <p:extLst>
      <p:ext uri="{BB962C8B-B14F-4D97-AF65-F5344CB8AC3E}">
        <p14:creationId xmlns:p14="http://schemas.microsoft.com/office/powerpoint/2010/main" val="841520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构造</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原理与电子排布式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构造原理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：科学家经过研究发现，电子是按一定顺序填充的，填满一个能级之后再填下一个能级，这种规律称为构造原理。原子核外电子的运动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也称原子核外电子的排布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遵循构造原理的三大内容：能量最低原理、泡利不相容原理和洪特规则。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电子排布式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概念：将能级上所排布的电子数标注在该能级符号的右上角，并按照能层由低到高的顺序排列的式子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88750;FounderCES"/>
          <p:cNvPicPr/>
          <p:nvPr/>
        </p:nvPicPr>
        <p:blipFill>
          <a:blip r:embed="rId2"/>
          <a:stretch>
            <a:fillRect/>
          </a:stretch>
        </p:blipFill>
        <p:spPr>
          <a:xfrm>
            <a:off x="360854" y="889580"/>
            <a:ext cx="1354455" cy="359410"/>
          </a:xfrm>
          <a:prstGeom prst="rect">
            <a:avLst/>
          </a:prstGeom>
        </p:spPr>
      </p:pic>
    </p:spTree>
    <p:extLst>
      <p:ext uri="{BB962C8B-B14F-4D97-AF65-F5344CB8AC3E}">
        <p14:creationId xmlns:p14="http://schemas.microsoft.com/office/powerpoint/2010/main" val="210836541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1377</TotalTime>
  <Words>2541</Words>
  <Application>Microsoft Office PowerPoint</Application>
  <PresentationFormat>自定义</PresentationFormat>
  <Paragraphs>152</Paragraphs>
  <Slides>32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32</vt:i4>
      </vt:variant>
    </vt:vector>
  </HeadingPairs>
  <TitlesOfParts>
    <vt:vector size="42"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428</cp:revision>
  <dcterms:created xsi:type="dcterms:W3CDTF">2020-11-06T05:24:00Z</dcterms:created>
  <dcterms:modified xsi:type="dcterms:W3CDTF">2025-08-01T00:57:19Z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